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28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310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311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312" r:id="rId38"/>
    <p:sldId id="288" r:id="rId39"/>
    <p:sldId id="313" r:id="rId40"/>
    <p:sldId id="290" r:id="rId41"/>
    <p:sldId id="291" r:id="rId42"/>
    <p:sldId id="292" r:id="rId43"/>
    <p:sldId id="293" r:id="rId44"/>
    <p:sldId id="294" r:id="rId45"/>
    <p:sldId id="295" r:id="rId46"/>
    <p:sldId id="314" r:id="rId47"/>
    <p:sldId id="296" r:id="rId48"/>
    <p:sldId id="297" r:id="rId49"/>
    <p:sldId id="298" r:id="rId50"/>
    <p:sldId id="315" r:id="rId51"/>
    <p:sldId id="299" r:id="rId52"/>
    <p:sldId id="300" r:id="rId53"/>
    <p:sldId id="316" r:id="rId54"/>
    <p:sldId id="301" r:id="rId55"/>
    <p:sldId id="302" r:id="rId56"/>
    <p:sldId id="317" r:id="rId57"/>
    <p:sldId id="303" r:id="rId58"/>
    <p:sldId id="304" r:id="rId59"/>
    <p:sldId id="305" r:id="rId60"/>
    <p:sldId id="306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07" r:id="rId71"/>
    <p:sldId id="308" r:id="rId72"/>
    <p:sldId id="327" r:id="rId7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0" autoAdjust="0"/>
    <p:restoredTop sz="91678" autoAdjust="0"/>
  </p:normalViewPr>
  <p:slideViewPr>
    <p:cSldViewPr snapToGrid="0" snapToObjects="1">
      <p:cViewPr varScale="1">
        <p:scale>
          <a:sx n="57" d="100"/>
          <a:sy n="57" d="100"/>
        </p:scale>
        <p:origin x="12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0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6" Type="http://schemas.openxmlformats.org/officeDocument/2006/relationships/tableStyles" Target="tableStyles.xml"/><Relationship Id="rId75" Type="http://schemas.openxmlformats.org/officeDocument/2006/relationships/viewProps" Target="viewProps.xml"/><Relationship Id="rId74" Type="http://schemas.openxmlformats.org/officeDocument/2006/relationships/presProps" Target="presProps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slide" Target="slide51.xml"/><Relationship Id="rId3" Type="http://schemas.openxmlformats.org/officeDocument/2006/relationships/slide" Target="slide29.xml"/><Relationship Id="rId2" Type="http://schemas.openxmlformats.org/officeDocument/2006/relationships/image" Target="../media/image10.jpeg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c3d88724?pid=b7b48c43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11912ab57?pid=3c3d88724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《玩偶之家》的创作恰逢第一次女性主义运动高潮时期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。这一时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期的很多文学作品都涉及妇女问题，多从外部的社会因素来探讨造成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男女不平等的原因，并且通过家庭的内部矛盾把问题的严重性表现出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，却没有看到问题的根源。当时大多数人只是停留在表面上的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”，对于家庭中的父权文化很少触及。易卜生的《玩偶之家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》就是在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这样的背景下产生的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1912ab57?pid=3c3d88724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《玩偶之家》是易卜生根据他朋友劳拉的亲身经历写成的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·皮德生的经历与娜拉非常相似。劳拉看到丈夫基勒的绝情后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，精神受到打击，得了精神病，被送进了精神病院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。后来基勒提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出离婚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，幸福家庭就此宣告破裂。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剧本揭露了当时资本主义制度下，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妇女在家庭中所处的从属地位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，具有深刻的社会意义。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ad773f7?pid=b7b48c437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11dc8d678?pid=24ad773f7&amp;color=0,0,0&amp;vtp=1&amp;bbb=1&amp;hb=1"/>
          <p:cNvSpPr/>
          <p:nvPr/>
        </p:nvSpPr>
        <p:spPr>
          <a:xfrm>
            <a:off x="612648" y="1094190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社会问题剧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社会问题剧是指挪威戏剧家易卜生响应丹麦评论家勃兰克斯的号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，用现实主义手法描写现实生活的一系列戏剧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。其特征是提出并剖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析某个社会问题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，之后批判并谴责这个社会问题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。剧中人物只是代表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某个问题或某种思想的符号。剧作家通过剧中人物来表现作品的主题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和战斗性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。易卜生的社会问题剧立足生活实际，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反映挪威社会的家庭、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婚姻和民主政治等重大问题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，并关注人的精神。他把“讨论”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带入戏剧，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将其与剧情和人物形象塑造紧密联系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，细腻刻画人物心理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，既增强了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戏剧的思想性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，又强化了戏剧效果。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1dc8d678?pid=24ad773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了解前情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玩偶之家》是一部三幕戏剧，课文选取的是第三幕。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：娜拉为给丈夫海尔茂治病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，曾伪造父亲签名向柯洛克斯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泰借钱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。多年后，海尔茂升职为经理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，想要开除品质恶劣的柯洛克斯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，而柯洛克斯泰则拿借据要挟娜拉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，要求她帮助自己保住在银行的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职位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，否则就把娜拉伪造签名的事情抖出去。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：林丹太太在娜拉家帮助她整理参加舞会的衣服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。海尔茂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的老友阮克大夫来了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，娜拉本想向他借钱，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他向娜拉表达了爱慕之意，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1dc8d678?pid=24ad773f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娜拉因此拒绝了他的帮助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柯洛克斯泰来到娜拉家再一次进行威胁，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二人的谈判最终破裂，柯洛克斯泰便将事先写好的信放进娜拉家的信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。林丹太太早年与柯洛克斯泰相识，为了帮助娜拉摆脱困境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定去找柯洛克斯泰谈谈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：林丹太太找到柯洛克斯泰，经过一番谈话后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，柯洛克斯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泰决定不再威胁娜拉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，“努力做好人”。参加完舞会后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，娜拉和丈夫回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，林丹太太告诉娜拉不用再害怕柯洛克斯泰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，但要把实情告诉丈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。林丹太太告辞，海尔茂送她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57d23d6d?pid=b7b48c43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5_BD.1_1#883cce62b?sp=1&amp;pid=e57d23d6d&amp;color=0,0,0&amp;vtp=1&amp;bb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003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003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①啰唆(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②按捺(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003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③撅折(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④撺掇(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003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⑤打岔(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⑥撇开(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003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⑦瞟一眼(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⑧撵出去(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AN.2_1#883cce62b.bracket?pid=e57d23d6d&amp;color=0,0,0&amp;vpa=1&amp;vtp=1&amp;bbb=1"/>
          <p:cNvSpPr/>
          <p:nvPr/>
        </p:nvSpPr>
        <p:spPr>
          <a:xfrm>
            <a:off x="1829467" y="1829774"/>
            <a:ext cx="7731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suo</a:t>
            </a:r>
            <a:endParaRPr lang="en-US" altLang="zh-CN" sz="2800" dirty="0"/>
          </a:p>
        </p:txBody>
      </p:sp>
      <p:sp>
        <p:nvSpPr>
          <p:cNvPr id="5" name="QB_5_AN.3_1#883cce62b.bracket?pid=e57d23d6d&amp;color=0,0,0&amp;vpa=2&amp;vtp=1&amp;bbb=1"/>
          <p:cNvSpPr/>
          <p:nvPr/>
        </p:nvSpPr>
        <p:spPr>
          <a:xfrm>
            <a:off x="7205853" y="18297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6" name="QB_5_AN.4_1#883cce62b.bracket?pid=e57d23d6d&amp;color=0,0,0&amp;vpa=3&amp;vtp=1&amp;bbb=1"/>
          <p:cNvSpPr/>
          <p:nvPr/>
        </p:nvSpPr>
        <p:spPr>
          <a:xfrm>
            <a:off x="1753267" y="24774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juē</a:t>
            </a:r>
            <a:endParaRPr lang="en-US" altLang="zh-CN" sz="2800" dirty="0"/>
          </a:p>
        </p:txBody>
      </p:sp>
      <p:sp>
        <p:nvSpPr>
          <p:cNvPr id="7" name="QB_5_AN.5_1#883cce62b.bracket?pid=e57d23d6d&amp;color=0,0,0&amp;vpa=4&amp;vtp=1&amp;bbb=1"/>
          <p:cNvSpPr/>
          <p:nvPr/>
        </p:nvSpPr>
        <p:spPr>
          <a:xfrm>
            <a:off x="7305072" y="2477474"/>
            <a:ext cx="992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8" name="QB_5_AN.6_1#883cce62b.bracket?pid=e57d23d6d&amp;color=0,0,0&amp;vpa=5&amp;vtp=1&amp;bbb=1"/>
          <p:cNvSpPr/>
          <p:nvPr/>
        </p:nvSpPr>
        <p:spPr>
          <a:xfrm>
            <a:off x="1717548" y="3125174"/>
            <a:ext cx="8905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9" name="QB_5_AN.7_1#883cce62b.bracket?pid=e57d23d6d&amp;color=0,0,0&amp;vpa=6&amp;vtp=1&amp;bbb=1"/>
          <p:cNvSpPr/>
          <p:nvPr/>
        </p:nvSpPr>
        <p:spPr>
          <a:xfrm>
            <a:off x="7266972" y="3125174"/>
            <a:ext cx="7127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piē</a:t>
            </a:r>
            <a:endParaRPr lang="en-US" altLang="zh-CN" sz="2800" dirty="0"/>
          </a:p>
        </p:txBody>
      </p:sp>
      <p:sp>
        <p:nvSpPr>
          <p:cNvPr id="10" name="QB_5_AN.8_1#883cce62b.bracket?pid=e57d23d6d&amp;color=0,0,0&amp;vpa=7&amp;vtp=1&amp;bbb=1"/>
          <p:cNvSpPr/>
          <p:nvPr/>
        </p:nvSpPr>
        <p:spPr>
          <a:xfrm>
            <a:off x="2108867" y="3772874"/>
            <a:ext cx="9128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1" name="QB_5_AN.9_1#883cce62b.bracket?pid=e57d23d6d&amp;color=0,0,0&amp;vpa=8&amp;vtp=1&amp;bbb=1"/>
          <p:cNvSpPr/>
          <p:nvPr/>
        </p:nvSpPr>
        <p:spPr>
          <a:xfrm>
            <a:off x="7686072" y="3772874"/>
            <a:ext cx="93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2" name="QB_5_BD.1_1#883cce62b?sp=1&amp;pid=e57d23d6d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_1#883cce62b?sp=1&amp;pid=e57d23d6d&amp;color=0,0,0&amp;vtp=1&amp;bbb=1&amp;zzd= 3"/>
          <p:cNvSpPr/>
          <p:nvPr/>
        </p:nvSpPr>
        <p:spPr>
          <a:xfrm>
            <a:off x="69836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_1#883cce62b?sp=1&amp;pid=e57d23d6d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1_1#883cce62b?sp=1&amp;pid=e57d23d6d&amp;color=0,0,0&amp;vtp=1&amp;bbb=1&amp;zzd= 5"/>
          <p:cNvSpPr/>
          <p:nvPr/>
        </p:nvSpPr>
        <p:spPr>
          <a:xfrm>
            <a:off x="66280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1_1#883cce62b?sp=1&amp;pid=e57d23d6d&amp;color=0,0,0&amp;vtp=1&amp;bbb=1&amp;zzd= 7"/>
          <p:cNvSpPr/>
          <p:nvPr/>
        </p:nvSpPr>
        <p:spPr>
          <a:xfrm>
            <a:off x="14826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_1#883cce62b?sp=1&amp;pid=e57d23d6d&amp;color=0,0,0&amp;vtp=1&amp;bbb=1&amp;zzd= 7"/>
          <p:cNvSpPr/>
          <p:nvPr/>
        </p:nvSpPr>
        <p:spPr>
          <a:xfrm>
            <a:off x="662803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1_1#883cce62b?sp=1&amp;pid=e57d23d6d&amp;color=0,0,0&amp;vtp=1&amp;bbb=1&amp;zzd= 9"/>
          <p:cNvSpPr/>
          <p:nvPr/>
        </p:nvSpPr>
        <p:spPr>
          <a:xfrm>
            <a:off x="1127030" y="4438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1_1#883cce62b?sp=1&amp;pid=e57d23d6d&amp;color=0,0,0&amp;vtp=1&amp;bbb=1&amp;zzd= 9"/>
          <p:cNvSpPr/>
          <p:nvPr/>
        </p:nvSpPr>
        <p:spPr>
          <a:xfrm>
            <a:off x="6628035" y="4438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ec2e0b264?sp=1&amp;pid=e57d23d6d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5_BD.10_2#ec2e0b264?bid=1&amp;pid=e57d23d6d&amp;color=0,0,0&amp;vtp=1"/>
          <p:cNvSpPr/>
          <p:nvPr/>
        </p:nvSpPr>
        <p:spPr>
          <a:xfrm>
            <a:off x="1366712" y="1099391"/>
            <a:ext cx="18335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)力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)止</a:t>
            </a:r>
            <a:endParaRPr lang="en-US" altLang="zh-CN" sz="2800" dirty="0"/>
          </a:p>
        </p:txBody>
      </p:sp>
      <p:sp>
        <p:nvSpPr>
          <p:cNvPr id="4" name="QB_5_BD.10_3#ec2e0b264?bid=2&amp;pid=e57d23d6d&amp;color=0,0,0&amp;vtp=1"/>
          <p:cNvSpPr/>
          <p:nvPr/>
        </p:nvSpPr>
        <p:spPr>
          <a:xfrm>
            <a:off x="1366712" y="2440511"/>
            <a:ext cx="21113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)责</a:t>
            </a:r>
            <a:endParaRPr lang="en-US" altLang="zh-CN" sz="2800" dirty="0"/>
          </a:p>
        </p:txBody>
      </p:sp>
      <p:sp>
        <p:nvSpPr>
          <p:cNvPr id="5" name="QB_5_AN.11_1#ec2e0b264.bracket?pid=e57d23d6d&amp;color=0,0,0&amp;vpa=9&amp;vtp=1"/>
          <p:cNvSpPr/>
          <p:nvPr/>
        </p:nvSpPr>
        <p:spPr>
          <a:xfrm>
            <a:off x="1858044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竭</a:t>
            </a:r>
            <a:endParaRPr lang="en-US" altLang="zh-CN" sz="2800" dirty="0"/>
          </a:p>
        </p:txBody>
      </p:sp>
      <p:sp>
        <p:nvSpPr>
          <p:cNvPr id="6" name="QB_5_AN.12_1#ec2e0b264.bracket?pid=e57d23d6d&amp;color=0,0,0&amp;vpa=10&amp;vtp=1"/>
          <p:cNvSpPr/>
          <p:nvPr/>
        </p:nvSpPr>
        <p:spPr>
          <a:xfrm>
            <a:off x="1661194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遏</a:t>
            </a:r>
            <a:endParaRPr lang="en-US" altLang="zh-CN" sz="2800" dirty="0"/>
          </a:p>
        </p:txBody>
      </p:sp>
      <p:sp>
        <p:nvSpPr>
          <p:cNvPr id="7" name="QB_5_AN.13_1#ec2e0b264.bracket?pid=e57d23d6d&amp;color=0,0,0&amp;vpa=11&amp;vtp=1"/>
          <p:cNvSpPr/>
          <p:nvPr/>
        </p:nvSpPr>
        <p:spPr>
          <a:xfrm>
            <a:off x="2491455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遣</a:t>
            </a:r>
            <a:endParaRPr lang="en-US" altLang="zh-CN" sz="2800" dirty="0"/>
          </a:p>
        </p:txBody>
      </p:sp>
      <p:sp>
        <p:nvSpPr>
          <p:cNvPr id="8" name="QB_5_AN.14_1#ec2e0b264.bracket?pid=e57d23d6d&amp;color=0,0,0&amp;vpa=12&amp;vtp=1"/>
          <p:cNvSpPr/>
          <p:nvPr/>
        </p:nvSpPr>
        <p:spPr>
          <a:xfrm>
            <a:off x="2135855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谴</a:t>
            </a:r>
            <a:endParaRPr lang="en-US" altLang="zh-CN" sz="2800" dirty="0"/>
          </a:p>
        </p:txBody>
      </p:sp>
      <p:sp>
        <p:nvSpPr>
          <p:cNvPr id="9" name="QB_5_BD.10_2#ec2e0b264?bid=1&amp;pid=e57d23d6d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10_3#ec2e0b264?bid=2&amp;pid=e57d23d6d&amp;color=0,0,0&amp;vtp=1"/>
          <p:cNvSpPr/>
          <p:nvPr/>
        </p:nvSpPr>
        <p:spPr>
          <a:xfrm>
            <a:off x="612649" y="282405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6945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86d482a75?pid=e57d23d6d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6_BD.16_1#e80893b26?sp=1&amp;pid=86d482a75&amp;color=0,0,0&amp;vtp=1&amp;bbb=1"/>
          <p:cNvSpPr/>
          <p:nvPr/>
        </p:nvSpPr>
        <p:spPr>
          <a:xfrm>
            <a:off x="612648" y="109939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推托·推脱</a:t>
            </a:r>
            <a:endParaRPr lang="en-US" altLang="zh-CN" sz="2800" dirty="0"/>
          </a:p>
        </p:txBody>
      </p:sp>
      <p:pic>
        <p:nvPicPr>
          <p:cNvPr id="4" name="QB_6_BD.16_1#e80893b26?pid=86d482a75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96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BD.16_2#e80893b26?pid=86d482a75&amp;color=0,0,0&amp;vtp=1&amp;bbb=1&amp;hb=1"/>
          <p:cNvSpPr/>
          <p:nvPr/>
        </p:nvSpPr>
        <p:spPr>
          <a:xfrm>
            <a:off x="612648" y="1725628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两词都作动词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都有借故拒绝的意思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借故拒绝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直接加以拒绝而婉言表示不接受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后面常带上托词或拒绝的原因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拒绝的多是自己不愿做的事情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它着重指摆脱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开脱责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任和问题等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使之与己无关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的对象多是别人请求的事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的对象是与己有关的事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多为责任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错误等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6_BD.16_2#e80893b26?pid=86d482a75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2135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6_BD.16_3#e80893b26?pid=86d482a75&amp;color=0,0,0&amp;vtp=1&amp;bbb=1"/>
          <p:cNvSpPr/>
          <p:nvPr/>
        </p:nvSpPr>
        <p:spPr>
          <a:xfrm>
            <a:off x="612648" y="498952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嗓子不好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，怎么也不肯唱。</a:t>
            </a:r>
            <a:endParaRPr lang="en-US" altLang="zh-CN" sz="100" dirty="0"/>
          </a:p>
        </p:txBody>
      </p:sp>
      <p:sp>
        <p:nvSpPr>
          <p:cNvPr id="8" name="QB_6_AN.17_1#e80893b26.blank?pid=86d482a75&amp;color=0,0,0&amp;vpa=13&amp;vtp=1&amp;bbb=1"/>
          <p:cNvSpPr/>
          <p:nvPr/>
        </p:nvSpPr>
        <p:spPr>
          <a:xfrm>
            <a:off x="2096167" y="4951428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735afcaed?sp=1&amp;pid=86d482a75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斩钉截铁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·直截了当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二者都含有干脆利落的意思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斩钉截铁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形容说话办事坚决果断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毫不犹豫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直截了当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行动等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简单爽快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我软磨硬泡地说了一大堆,嘴皮子都快磨破了,可老爸不为所动,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地说：“不行!”</a:t>
            </a:r>
            <a:endParaRPr lang="en-US" altLang="zh-CN" sz="2800" dirty="0"/>
          </a:p>
        </p:txBody>
      </p:sp>
      <p:pic>
        <p:nvPicPr>
          <p:cNvPr id="3" name="QB_6_BD.18_1#735afcaed?pid=86d482a75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6_BD.18_2#735afcaed?pid=86d482a75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6122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6_AN.19_1#735afcaed.blank?pid=86d482a75&amp;color=0,0,0&amp;vpa=14&amp;vtp=1&amp;bbb=1"/>
          <p:cNvSpPr/>
          <p:nvPr/>
        </p:nvSpPr>
        <p:spPr>
          <a:xfrm>
            <a:off x="13341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斩钉截铁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49fdba618?sp=1&amp;pid=e57d23d6d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心思不在这里。指不专心，精神不集中。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名词，虚假而动听的话；动词，说虚假而动听的话。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故意做作，装出某种情态。</a:t>
            </a:r>
            <a:endParaRPr lang="en-US" altLang="zh-CN" sz="2800" dirty="0"/>
          </a:p>
        </p:txBody>
      </p:sp>
      <p:sp>
        <p:nvSpPr>
          <p:cNvPr id="3" name="QB_5_AN.21_1#49fdba618.blank?pid=e57d23d6d&amp;color=0,0,0&amp;vpa=15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心不在焉</a:t>
            </a:r>
            <a:endParaRPr lang="en-US" altLang="zh-CN" sz="2800" dirty="0"/>
          </a:p>
        </p:txBody>
      </p:sp>
      <p:sp>
        <p:nvSpPr>
          <p:cNvPr id="4" name="QB_5_AN.22_1#49fdba618.blank?pid=e57d23d6d&amp;color=0,0,0&amp;vpa=16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花言巧语</a:t>
            </a:r>
            <a:endParaRPr lang="en-US" altLang="zh-CN" sz="2800" dirty="0"/>
          </a:p>
        </p:txBody>
      </p:sp>
      <p:sp>
        <p:nvSpPr>
          <p:cNvPr id="5" name="QB_5_AN.23_1#49fdba618.blank?pid=e57d23d6d&amp;color=0,0,0&amp;vpa=17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装腔作势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e568bba5?pid=fc045907a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eef554d1b?pid=3e568bba5&amp;color=0,0,0&amp;vtp=1&amp;bbb=1&amp;hb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1.通过本单元的学习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，学生能够了解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不同国家和民族在不同时期的社会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人类精神世界的丰富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.通过学习外国戏剧和诗歌等经典作品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，激发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学生对外国经典文学作品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的兴趣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，培养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开放的文化心态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.阅读外国经典戏剧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矛盾冲突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人物言行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思想主题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诵读外国诗歌，分析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，体味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诗歌魅力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4.尝试探讨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作品所反映的社会文化差异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，尊重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文化多样性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，提升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文化鉴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基于自己的思考并运用相关材料，写作申论。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49fdba618?pid=e57d23d6d&amp;color=0,0,0&amp;mp=1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无论怎样摔打都不会破裂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，比喻永远不会被推翻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多指理论、道理）。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没有人能说出它的奥妙（道理），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表示事情很奇怪，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使人难以理解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心思、意念专一。</a:t>
            </a:r>
            <a:endParaRPr lang="en-US" altLang="zh-CN" sz="2800" dirty="0"/>
          </a:p>
        </p:txBody>
      </p:sp>
      <p:sp>
        <p:nvSpPr>
          <p:cNvPr id="3" name="QB_5_AN.25_1#49fdba618.blank?pid=e57d23d6d&amp;color=0,0,0&amp;mp=1&amp;vpa=18&amp;vtp=1&amp;bbb=1"/>
          <p:cNvSpPr/>
          <p:nvPr/>
        </p:nvSpPr>
        <p:spPr>
          <a:xfrm>
            <a:off x="978566" y="4358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颠扑不破</a:t>
            </a:r>
            <a:endParaRPr lang="en-US" altLang="zh-CN" sz="2800" dirty="0"/>
          </a:p>
        </p:txBody>
      </p:sp>
      <p:sp>
        <p:nvSpPr>
          <p:cNvPr id="4" name="QB_5_AN.26_1#49fdba618.blank?pid=e57d23d6d&amp;color=0,0,0&amp;mp=1&amp;vpa=19&amp;vtp=1&amp;bbb=1"/>
          <p:cNvSpPr/>
          <p:nvPr/>
        </p:nvSpPr>
        <p:spPr>
          <a:xfrm>
            <a:off x="978566" y="17312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莫名其妙</a:t>
            </a:r>
            <a:endParaRPr lang="en-US" altLang="zh-CN" sz="2800" dirty="0"/>
          </a:p>
        </p:txBody>
      </p:sp>
      <p:sp>
        <p:nvSpPr>
          <p:cNvPr id="5" name="QB_5_AN.27_1#49fdba618.blank?pid=e57d23d6d&amp;color=0,0,0&amp;mp=1&amp;vpa=20&amp;vtp=1&amp;bbb=1"/>
          <p:cNvSpPr/>
          <p:nvPr/>
        </p:nvSpPr>
        <p:spPr>
          <a:xfrm>
            <a:off x="978566" y="30266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一心一意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459096fb3?sp=1&amp;pid=e57d23d6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人物对话中称呼语的表达效果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剧本中海尔茂在不同的心境下对娜拉的称呼不断变化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我的小鸟儿”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迷人的小东西”“我一个人的亲宝贝儿”“我的娜拉”“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娇滴滴的小宝贝儿”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小娜拉”“不懂事的孩子”（发现借据前），“伪君子”“撒谎的人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”“犯罪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”“下贱女人”（发现借据后），“受惊的小鸟儿”“娜拉”“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我的好娜拉”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借据问题解决后）。这样写有什么好处？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459096fb3?sp=1&amp;pid=e57d23d6d&amp;color=0,0,0&amp;vtp=1&amp;bt=1&amp;bbb=1&amp;hb=1&amp;hla=1"/>
          <p:cNvSpPr/>
          <p:nvPr/>
        </p:nvSpPr>
        <p:spPr>
          <a:xfrm>
            <a:off x="612648" y="36557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①这些称呼的变化反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映出海尔茂对娜拉态度的变化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，发现借据前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，他对娜拉使用的是低幼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化的昵称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，既表现了两人不平等的关系，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也展现出他的虚情假意。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459096fb3?sp=1&amp;pid=e57d23d6d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459096fb3?sp=1&amp;pid=e57d23d6d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②发现借据后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，他用的是恶俗的称呼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，由此可以看出海尔茂的恶毒冷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酷，表现出他自私怯懦的一面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。③借据问题解决后，称呼变为“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“我的好娜拉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”，体现出他的讨好、祈求和挽留，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表现出他的自私虚伪、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假仁假义。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e5000ad6?pid=e57d23d6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人物对话中称呼语的表达效果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称呼语是指人们在交往中用来称呼对方的词语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它可以表现出两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表达人物的情感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e5000ad6?pid=e57d23d6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功能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表示礼貌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称呼语可以表达出一种礼貌的态度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表达出尊重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使双方的交流更加融洽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区分身份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称呼语可以根据双方的身份来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例如老师对学生的称呼和学生对老师的称呼是不同的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亲近感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称呼语可以表达出双方之间的亲近感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表达尊重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可以表达出双方之间的尊重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例如学生对老师说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尊敬的老师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达出学生对老师的尊重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e5000ad6?pid=e57d23d6d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戏剧作为文学作品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反映社会生活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玩偶之家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社会问题剧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称呼语自然就关涉社会问题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由于戏剧语言的精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练性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称呼语就成了创作过程中作者赋予意蕴的对象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其表达效果主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称呼语的运用在很大程度上能够帮助读者推测人物之间的关系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或亲密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或疏远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或紧张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如文中刚开始海尔茂对娜拉使用充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满爱意和宠溺之感的称呼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表现出他与娜拉的关系亲密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给人一种夫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妻关系十分和谐的感觉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而到后面娜拉的秘密暴露时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海尔茂立马改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变称呼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对娜拉恶语相向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表现出一种疏远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e5000ad6?pid=e57d23d6d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称呼语的变化能够帮助读者发现人物关系的变化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推断人物性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并从语言学的角度理解戏剧表达的主题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如海尔茂对娜拉的称呼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的变化看似是为他与娜拉之间建立亲密关系服务的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但对这些称呼进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行分析可以发现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海尔茂十分擅长用语言在他与娜拉之间制造距离感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用语言来维护自己的权威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他粗鲁自私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任性无常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胆小懦弱的本性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也在称呼的变化中暴露无遗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daa083c6?pid=b7b48c43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29_1#28b0639ee?sp=1&amp;pid=6daa083c6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29_2#28b0639ee?pid=6daa083c6&amp;color=0,0,0&amp;tib=255,255,255&amp;vip=21#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336" y="1879346"/>
            <a:ext cx="6821424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30_1#28b0639ee.blank?pid=6daa083c6&amp;color=0,0,0&amp;vpa=21&amp;vtp=1"/>
          <p:cNvSpPr/>
          <p:nvPr/>
        </p:nvSpPr>
        <p:spPr>
          <a:xfrm>
            <a:off x="4449337" y="3462453"/>
            <a:ext cx="1137424" cy="26517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甜言蜜语</a:t>
            </a:r>
            <a:endParaRPr lang="en-US" altLang="zh-CN" sz="2100" dirty="0"/>
          </a:p>
        </p:txBody>
      </p:sp>
      <p:sp>
        <p:nvSpPr>
          <p:cNvPr id="6" name="QB_5_AN.31_1#28b0639ee.blank?pid=6daa083c6&amp;color=0,0,0&amp;vpa=22&amp;vtp=1"/>
          <p:cNvSpPr/>
          <p:nvPr/>
        </p:nvSpPr>
        <p:spPr>
          <a:xfrm>
            <a:off x="7262567" y="4568798"/>
            <a:ext cx="1279267" cy="22860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看穿处境，清醒冷静</a:t>
            </a:r>
            <a:endParaRPr lang="en-US" altLang="zh-CN" sz="2100" dirty="0"/>
          </a:p>
        </p:txBody>
      </p:sp>
      <p:sp>
        <p:nvSpPr>
          <p:cNvPr id="7" name="QB_5_AN.32_1#28b0639ee.blank?pid=6daa083c6&amp;color=0,0,0&amp;vpa=23&amp;vtp=1"/>
          <p:cNvSpPr/>
          <p:nvPr/>
        </p:nvSpPr>
        <p:spPr>
          <a:xfrm>
            <a:off x="7262566" y="5396401"/>
            <a:ext cx="1279268" cy="22860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毅然出走，追求解放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3_1#dc1c949ac?sp=1&amp;pid=6daa083c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本文通过描写女主人公娜拉与丈夫海尔茂之间由①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探讨了资本主义社会中的③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问题，暴露了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男权社会与④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之间的矛盾冲突，进而向资产阶级社会的宗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、法律、道德观念等提出挑战，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激励人们尤其是妇女为挣脱⑤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的束缚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为争取⑥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34_1#dc1c949ac.blank?pid=6daa083c6&amp;color=0,0,0&amp;vpa=24&amp;vtp=1&amp;bbb=1"/>
          <p:cNvSpPr/>
          <p:nvPr/>
        </p:nvSpPr>
        <p:spPr>
          <a:xfrm>
            <a:off x="9157367" y="10852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相亲相爱</a:t>
            </a:r>
            <a:endParaRPr lang="en-US" altLang="zh-CN" sz="2800" dirty="0"/>
          </a:p>
        </p:txBody>
      </p:sp>
      <p:sp>
        <p:nvSpPr>
          <p:cNvPr id="4" name="QB_5_AN.35_1#dc1c949ac.blank?pid=6daa083c6&amp;color=0,0,0&amp;vpa=25&amp;vtp=1&amp;bbb=1"/>
          <p:cNvSpPr/>
          <p:nvPr/>
        </p:nvSpPr>
        <p:spPr>
          <a:xfrm>
            <a:off x="1334166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决裂</a:t>
            </a:r>
            <a:endParaRPr lang="en-US" altLang="zh-CN" sz="2800" dirty="0"/>
          </a:p>
        </p:txBody>
      </p:sp>
      <p:sp>
        <p:nvSpPr>
          <p:cNvPr id="5" name="QB_5_AN.36_1#dc1c949ac.blank?pid=6daa083c6&amp;color=0,0,0&amp;vpa=26&amp;vtp=1&amp;bbb=1"/>
          <p:cNvSpPr/>
          <p:nvPr/>
        </p:nvSpPr>
        <p:spPr>
          <a:xfrm>
            <a:off x="8090567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婚姻</a:t>
            </a:r>
            <a:endParaRPr lang="en-US" altLang="zh-CN" sz="2800" dirty="0"/>
          </a:p>
        </p:txBody>
      </p:sp>
      <p:sp>
        <p:nvSpPr>
          <p:cNvPr id="6" name="QB_5_AN.37_1#dc1c949ac.blank?pid=6daa083c6&amp;color=0,0,0&amp;vpa=27&amp;vtp=1&amp;bbb=1"/>
          <p:cNvSpPr/>
          <p:nvPr/>
        </p:nvSpPr>
        <p:spPr>
          <a:xfrm>
            <a:off x="27565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妇女解放</a:t>
            </a:r>
            <a:endParaRPr lang="en-US" altLang="zh-CN" sz="2800" dirty="0"/>
          </a:p>
        </p:txBody>
      </p:sp>
      <p:sp>
        <p:nvSpPr>
          <p:cNvPr id="7" name="QB_5_AN.38_1#dc1c949ac.blank?pid=6daa083c6&amp;color=0,0,0&amp;vpa=28&amp;vtp=1&amp;bbb=1&amp;hb=1"/>
          <p:cNvSpPr/>
          <p:nvPr/>
        </p:nvSpPr>
        <p:spPr>
          <a:xfrm>
            <a:off x="612648" y="30283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传统观念</a:t>
            </a:r>
            <a:endParaRPr lang="en-US" altLang="zh-CN" sz="2800" dirty="0"/>
          </a:p>
        </p:txBody>
      </p:sp>
      <p:sp>
        <p:nvSpPr>
          <p:cNvPr id="8" name="QB_5_AN.39_1#dc1c949ac.blank?pid=6daa083c6&amp;color=0,0,0&amp;vpa=29&amp;vtp=1&amp;bbb=1"/>
          <p:cNvSpPr/>
          <p:nvPr/>
        </p:nvSpPr>
        <p:spPr>
          <a:xfrm>
            <a:off x="43567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自由平等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f61def5d.fixed?pid=65718428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5f61def5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57184280.fixed?pid=fc045907a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外国作家作品研习——丰富的心灵</a:t>
            </a:r>
            <a:endParaRPr lang="en-US" altLang="zh-CN" sz="4000" dirty="0"/>
          </a:p>
        </p:txBody>
      </p:sp>
      <p:sp>
        <p:nvSpPr>
          <p:cNvPr id="3" name="C_2#65718428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657184280.fixed?pid=fc045907a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第12课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玩偶之家（节选）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a6ab6518e?pid=5f61def5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经典的魅力在于常读常新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。1918年《新青年》推出的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“易卜生专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”，使中国人知道了西方有个女性名叫“娜拉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”，她敢于反抗并勇敢地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离家出走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，最终摆脱了受制于父权束缚的“玩偶”命运。一时间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，“女性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”之声不绝于耳，“娜拉”不仅成为中国女性的效法对象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，同时更为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新文化运动注入了一针令人兴奋的强心剂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。如果让你给《新青年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易卜生专号”投稿，你将写些什么？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f0785d9?pid=5f61def5d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通过冲突了解情节</a:t>
            </a:r>
            <a:endParaRPr lang="en-US" altLang="zh-CN" sz="3000" dirty="0"/>
          </a:p>
        </p:txBody>
      </p:sp>
      <p:sp>
        <p:nvSpPr>
          <p:cNvPr id="3" name="QB_5_BD.40_1#f5647dfeb?sp=1&amp;pid=d8f0785d9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矛盾冲突是戏剧艺术的生命力所在，可以说没有精彩的矛盾冲突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不会有精彩的戏剧艺术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。请结合文章内容，填写下表。（6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1" name="QB_5_BD.40_2#f5647dfeb?colgroup=2,26&amp;pid=d8f0785d9&amp;color=0,0,0&amp;vtp=1&amp;bbb=1&amp;hb=1"/>
          <p:cNvGraphicFramePr>
            <a:graphicFrameLocks noGrp="1"/>
          </p:cNvGraphicFramePr>
          <p:nvPr/>
        </p:nvGraphicFramePr>
        <p:xfrm>
          <a:off x="612648" y="2531618"/>
          <a:ext cx="10945368" cy="3467164"/>
        </p:xfrm>
        <a:graphic>
          <a:graphicData uri="http://schemas.openxmlformats.org/drawingml/2006/table">
            <a:tbl>
              <a:tblPr/>
              <a:tblGrid>
                <a:gridCol w="1088136"/>
                <a:gridCol w="9857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简述矛盾冲突的具体表现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娜拉与海尔茂：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娜拉与柯洛克斯泰：娜拉用伪造的签名向柯洛克斯泰借钱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洛克斯泰以此威胁娜拉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让娜拉说服海尔茂不要将自己辞退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41_1#f5647dfeb.blank?pid=d8f0785d9&amp;color=0,0,0&amp;vpa=30&amp;vtp=1&amp;bbb=1&amp;hb=1"/>
          <p:cNvSpPr/>
          <p:nvPr/>
        </p:nvSpPr>
        <p:spPr>
          <a:xfrm>
            <a:off x="1772784" y="3151505"/>
            <a:ext cx="9730232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海尔茂把妻子看作自己的附庸，拒绝给予妻子平等的地位和应有的权利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而娜拉不甘心充当丈夫的玩偶，想要争取同男子一样的权利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QB_5_BD.42_1#f5647dfeb?colgroup=2,26&amp;pid=d8f0785d9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588384"/>
        </p:xfrm>
        <a:graphic>
          <a:graphicData uri="http://schemas.openxmlformats.org/drawingml/2006/table">
            <a:tbl>
              <a:tblPr/>
              <a:tblGrid>
                <a:gridCol w="1088136"/>
                <a:gridCol w="9857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简述矛盾冲突的具体表现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故事发生的时间是圣诞节前后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这种寒冷的自然环境与娜拉对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开启新生活的期盼构成矛盾冲突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3_1#f5647dfeb.blank?pid=d8f0785d9&amp;color=0,0,0&amp;mp=1&amp;vpa=31&amp;vtp=1&amp;bbb=1&amp;hb=1"/>
          <p:cNvSpPr/>
          <p:nvPr/>
        </p:nvSpPr>
        <p:spPr>
          <a:xfrm>
            <a:off x="1772784" y="1086231"/>
            <a:ext cx="9730232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当娜拉受到柯洛克斯泰的要挟时，她既害怕事情被丈夫知晓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，又盼望奇迹的发生，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希望海尔茂能够为了自己挺身而出，主动承担责任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44_1#f5647dfeb.blank?pid=d8f0785d9&amp;color=0,0,0&amp;mp=1&amp;vpa=32&amp;vtp=1&amp;bbb=1&amp;hb=1"/>
          <p:cNvSpPr/>
          <p:nvPr/>
        </p:nvSpPr>
        <p:spPr>
          <a:xfrm>
            <a:off x="1772784" y="3937191"/>
            <a:ext cx="973023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娜拉与一个男权思想盛行的时代构成矛盾冲突，而海尔茂就是这种社会环境的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“人化”。（每点2分）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dbf5540f7?sp=1&amp;pid=d8f0785d9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本文的核心冲突是什么？有什么作用？（8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dbf5540f7?sp=1&amp;pid=d8f0785d9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1）本文的核心冲突发生在海尔茂和娜拉之间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，起因是一张借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2）①对情节的推动作用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。假若没有柯洛克斯泰以公布娜拉伪造签证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的事相要挟这个突发事件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，娜拉的家庭可能永远不会爆发冲突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家庭就会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“平静地”存在下去。②对人物的塑造作用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。这个戏剧冲突鲜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明地表现了海尔茂的虚伪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、自私、善变，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也表现了娜拉的坚毅倔强、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诚恳善良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、追求人格独立。③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对主题的呈现作用。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dbf5540f7?sp=1&amp;pid=d8f0785d9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dbf5540f7?sp=1&amp;pid=d8f0785d9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这个冲突通过展现因夫妻关系不平等而引发的家庭矛盾，以小见大地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揭示了女性在家庭中的附庸地位，凸显了呼吁社会提高女性的社会地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位，让女性的尊严和权利得到保障的思想主题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d238e6a2f?sp=1&amp;pid=d8f0785d9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文中哪些地方运用了“突转”的手法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？这种手法的运用对推动情节发展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有什么作用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d238e6a2f?sp=1&amp;pid=d8f0785d9&amp;color=0,0,0&amp;vtp=1&amp;bt=1&amp;bbb=1&amp;hb=1&amp;hla=1"/>
          <p:cNvSpPr/>
          <p:nvPr/>
        </p:nvSpPr>
        <p:spPr>
          <a:xfrm>
            <a:off x="612648" y="173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1）①第一次突转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：看到柯洛克斯泰信前的海尔茂是一个深情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款款的好丈夫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，但是在得知事情的真相后，海尔茂勃然大怒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，翻脸之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快令人瞠目结舌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。②第二次突转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：海尔茂看了柯洛克斯泰的第二封信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后态度来了个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180度大转变，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解除了危机后的海尔茂又说起了甜言蜜语。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d238e6a2f?sp=1&amp;pid=d8f0785d9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d238e6a2f?sp=1&amp;pid=d8f0785d9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2）作用：两次突转让娜拉认清了海尔茂的真面目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，她明白了丈夫不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再是自己可以依靠的对象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，她开始清醒地意识到自己只是作为一个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”而存在。这个家对她而言，只是一个陌生人的家，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于是她戴上帽子，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围上披肩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，拿起手提包，走出了家门。（2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65f03a72?pid=d8f0785d9&amp;color=0,0,0&amp;vtp=1&amp;bt=1&amp;bbb=1&amp;hb=1"/>
          <p:cNvSpPr/>
          <p:nvPr/>
        </p:nvSpPr>
        <p:spPr>
          <a:xfrm>
            <a:off x="612648" y="46800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突转法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突转法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是指在记叙事件时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顺着一个方向铺陈渲染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读者的注意力和情感愿望吸引到这个发展方向的一种可能性上去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层推向高潮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达到顶点时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事情的发展方向突然发生转变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通过另一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种结局的突然揭晓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掀起波澜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将读者对事件意义的理解推向一个新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的高度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这种转变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或表现为喜事突然变成悲事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或表现为人物从顺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境突然变为逆境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完全出乎人们的意料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反之亦然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运用突转法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键在于突转之前要选取与中心立意相反的事层层铺垫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步步烘托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一下子倒转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使结尾产生震撼人心的力量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65f03a72?pid=d8f0785d9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突转法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要符合客观事物本身的起伏变化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不能违背客观情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要交代清楚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的主观和客观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内在和外在的各种原因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读者会一头雾水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cfdd41a3?pid=5f61def5d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通过语言了解人物</a:t>
            </a:r>
            <a:endParaRPr lang="en-US" altLang="zh-CN" sz="3000" dirty="0"/>
          </a:p>
        </p:txBody>
      </p:sp>
      <p:sp>
        <p:nvSpPr>
          <p:cNvPr id="3" name="QB_5_BD.47_1#a310dc399?sp=1&amp;pid=4cfdd41a3&amp;color=0,0,0&amp;vtp=1&amp;bbb=1&amp;hb=1"/>
          <p:cNvSpPr/>
          <p:nvPr/>
        </p:nvSpPr>
        <p:spPr>
          <a:xfrm>
            <a:off x="612648" y="111564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“娜拉：是，是，是，我知道你的心都在我身上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。”这句话的意思是什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/>
          </a:p>
        </p:txBody>
      </p:sp>
      <p:sp>
        <p:nvSpPr>
          <p:cNvPr id="4" name="QB_5_AN.48_1#a310dc399.blank?pid=4cfdd41a3&amp;color=0,0,0&amp;vpa=33&amp;vtp=1&amp;bbb=1"/>
          <p:cNvSpPr/>
          <p:nvPr/>
        </p:nvSpPr>
        <p:spPr>
          <a:xfrm>
            <a:off x="1321466" y="2380567"/>
            <a:ext cx="100790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这句话连用三个“是”表现了娜拉内心对海尔茂的厌烦。（2分）</a:t>
            </a:r>
            <a:endParaRPr lang="en-US" altLang="zh-CN" sz="2800" dirty="0"/>
          </a:p>
        </p:txBody>
      </p:sp>
      <p:sp>
        <p:nvSpPr>
          <p:cNvPr id="5" name="QB_5_BD.49_1#b0eae0577?sp=1&amp;pid=4cfdd41a3&amp;color=0,0,0&amp;vtp=1&amp;bbb=1&amp;hb=1"/>
          <p:cNvSpPr/>
          <p:nvPr/>
        </p:nvSpPr>
        <p:spPr>
          <a:xfrm>
            <a:off x="612648" y="3093032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“海尔茂：娜拉！喔，别忙！让我再看一遍！不错，不错！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我没事了！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，我没事了！”这部分内容表现了什么?（2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6" name="QB_5_AN.50_1#b0eae0577.blank?pid=4cfdd41a3&amp;color=0,0,0&amp;vpa=34&amp;vtp=1&amp;bbb=1&amp;hb=1"/>
          <p:cNvSpPr/>
          <p:nvPr/>
        </p:nvSpPr>
        <p:spPr>
          <a:xfrm>
            <a:off x="612648" y="4357952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表现了海尔茂得知柯洛克斯泰归还借据之后的激动，同时重复说 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我没事了”，又表现了海尔茂的自私。（2分）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75b400a56?pid=657184280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75b400a56?pid=657184280&amp;color=0,0,0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1.了解易卜生的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生平及创作风格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，了解本文的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写作背景及内容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2.梳理主要情节，分析作品中的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“戏剧性事件”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“突转”手法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的运用。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3.分析人物的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个性化台词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，把握人物的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心理和个性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，概括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人物形象特征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4.探讨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娜拉出走的原因及结局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，并思考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本文对于社会进步和时代发展的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5764ea150?sp=1&amp;pid=4cfdd41a3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娜拉说的“奇迹中的奇迹”指的是什么?“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我现在不信世界上有奇迹了”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这句话向海尔茂表达的具体意思是什么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5764ea150?sp=1&amp;pid=4cfdd41a3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1）奇迹中的奇迹：两人都要改变自己，相互尊重，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平等相待。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2）具体意思：自己已不相信与他的婚姻能有美好的结果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；建立真正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平等的夫妻关系只是一种幻想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，而现在幻想已经破灭。（2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bee86e588?sp=1&amp;pid=4cfdd41a3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剧中的娜拉具有怎样的形象特点？（8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bee86e588?sp=1&amp;pid=4cfdd41a3&amp;color=0,0,0&amp;vtp=1&amp;bt=1&amp;bbb=1&amp;hb=1&amp;hla=1"/>
          <p:cNvSpPr/>
          <p:nvPr/>
        </p:nvSpPr>
        <p:spPr>
          <a:xfrm>
            <a:off x="612648" y="1014291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娜拉是一个有着资产阶级思想倾向的妇女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,她美丽、活泼、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、善良、富有同情心。（2分）①在识破海尔茂虚伪的面目前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一直生活在脉脉温情之中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,她忠于爱情，为了给丈夫治病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,勇敢地伪造父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亲的签名立下借据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,并独立还债,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为了保全丈夫的名誉而准备自杀。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2分）②她对林丹太太、阮克大夫抱有同情心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，面对柯洛克斯泰的威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胁恐吓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,她没有屈服,而是准备承担一切责任。（2分）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③识破海尔茂虚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、自私自利的面目后,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她意识到自己在家庭中人格不独立的可悲状况,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对于以男权为中心的资产阶级的道德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、法律和宗教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,产生怀疑并进行谴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,毅然离家出走。（2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c2bcfe389?sp=1&amp;pid=4cfdd41a3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剧中的海尔茂有怎样的性格特点？（6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c2bcfe389?sp=1&amp;pid=4cfdd41a3&amp;color=0,0,0&amp;vtp=1&amp;bt=1&amp;bbb=1&amp;hb=1&amp;hla=1"/>
          <p:cNvSpPr/>
          <p:nvPr/>
        </p:nvSpPr>
        <p:spPr>
          <a:xfrm>
            <a:off x="612648" y="109792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自私。当收到柯洛克斯泰的第一封信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,得知娜拉当年伪造父亲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签名的真相时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,海尔茂唯一想到的是自己，“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我的前途也让你断送了”。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无情。海尔茂的言行充分说明他对娜拉并没有真正的感情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,他对剧中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其他人物同样如此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。阮克大夫和海尔茂交往多年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,当海尔茂得知阮克即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将死去时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,对他的悲惨命运也同样毫无同情,甚至说“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想起死人真扫兴”。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虚伪。他匆忙烧掉柯洛克斯泰归还的借据,宣布从此“饶恕”娜拉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,幻想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这样一来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“一切都会恢复老样子”。这一连串行动表明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,海尔茂虽然总是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c2bcfe389?sp=1&amp;pid=4cfdd41a3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c2bcfe389?sp=1&amp;pid=4cfdd41a3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高谈阔论法律的崇高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、道德的威严、“男子汉”的“责任”和“荣誉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”,实际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上却是说一套做一套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。这些观念对他来说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,只是用来控制别人的工具罢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ce2cfd82?pid=5f61def5d&amp;color=0,173,163&amp;vtp=1&amp;bt=1&amp;bbb=1"/>
          <p:cNvSpPr/>
          <p:nvPr/>
        </p:nvSpPr>
        <p:spPr>
          <a:xfrm>
            <a:off x="612648" y="466344"/>
            <a:ext cx="10963656" cy="598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探究娜拉出走的意义</a:t>
            </a:r>
            <a:endParaRPr lang="en-US" altLang="zh-CN" sz="3000" dirty="0"/>
          </a:p>
        </p:txBody>
      </p:sp>
      <p:sp>
        <p:nvSpPr>
          <p:cNvPr id="3" name="QB_5_BD.62_1#97a422480?sp=1&amp;pid=1ce2cfd82&amp;color=0,0,0&amp;vtp=1&amp;bbb=1&amp;hb=1&amp;hltap=1"/>
          <p:cNvSpPr/>
          <p:nvPr/>
        </p:nvSpPr>
        <p:spPr>
          <a:xfrm>
            <a:off x="612648" y="1056467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请结合文章内容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，概括娜拉对丈夫海尔茂的情感态度的变化过程并具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63_1#97a422480?sp=1&amp;pid=1ce2cfd82&amp;color=0,0,0&amp;vtp=1&amp;bbb=1&amp;hb=1&amp;hla=1"/>
          <p:cNvSpPr/>
          <p:nvPr/>
        </p:nvSpPr>
        <p:spPr>
          <a:xfrm>
            <a:off x="612648" y="2161748"/>
            <a:ext cx="10963656" cy="400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1）变化过程：信任、依赖→失望、憎恶→决裂、反抗。（1分）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2）①开始时，娜拉没有意识到海尔茂的自私、无情、虚伪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，被海尔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茂的甜言蜜语蒙蔽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，对海尔茂是信任、依赖的。②后来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，海尔茂发现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娜拉伪造签名借钱并威胁到他的地位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、名誉时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，便一改此前对娜拉的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温柔态度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，变得穷凶极恶，羞辱、责骂娜拉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，娜拉认清了海尔茂的丑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恶嘴脸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，对海尔茂极度失望、憎恶。③最后，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娜拉与海尔茂彻底决裂，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“出走”表达自己反抗的决心。（每点1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a6e187dab?sp=1&amp;pid=1ce2cfd82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请结合文章内容，分析娜拉出走的原因。（6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a6e187dab?sp=1&amp;pid=1ce2cfd82&amp;color=0,0,0&amp;vtp=1&amp;bt=1&amp;bbb=1&amp;hb=1&amp;hla=1"/>
          <p:cNvSpPr/>
          <p:nvPr/>
        </p:nvSpPr>
        <p:spPr>
          <a:xfrm>
            <a:off x="612648" y="1078299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娜拉为了证明丈夫的清白、保全丈夫的名誉，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甚至决定自杀。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这种坚强不屈的精神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，是她“出走”的性格基础。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②娜拉认清了海尔茂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的本质和自己在家庭中的屈辱地位。在目睹了海尔茂闹剧般的表演之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，她如梦初醒,认识到自己的婚姻是不平等的,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在这样不平等的婚姻中,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她感受到的那种幸福实际上是虚假的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，于是决定“出走”。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③娜拉对男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权社会进行了反思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,认识到其中存在的种种虚伪和不合理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。她的平等意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、自我意识觉醒了，为追求独立的人格，她选择“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出走”。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0c66508a2?sp=1&amp;pid=1ce2cfd8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有评论称,《玩偶之家》结尾处娜拉出走时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“楼下砰的一响传来关大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”,与拿破仑战争的枪炮声一样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,有力地推动了欧洲社会的历史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。阅读课文,结合时代背景,探讨“关门”这一动作的象征意义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,以及娜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拉出走的社会意义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3_1#0c66508a2?sp=1&amp;pid=1ce2cfd82&amp;color=0,0,0&amp;vtp=1&amp;bt=1&amp;bbb=1&amp;hb=1&amp;hla=1"/>
          <p:cNvSpPr/>
          <p:nvPr/>
        </p:nvSpPr>
        <p:spPr>
          <a:xfrm>
            <a:off x="612648" y="301562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1）“关门”的象征意义:“关门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”这一动作不仅意味着娜拉决定离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开海尔茂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,离开这个家,而且象征着娜拉在人生观念上的跨越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,也意味着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一种新生活的开始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；这一动作推动女性从“玩偶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”的身份变成一个真正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独立的个体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,推动妇女解放运动的前进。（2分）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0c66508a2?sp=1&amp;pid=1ce2cfd8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0c66508a2?sp=1&amp;pid=1ce2cfd82&amp;color=0,0,0&amp;vtp=1&amp;bt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2）娜拉出走的社会意义:①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娜拉的出走是对资产阶级虚伪的道德、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、家庭、婚姻制度的挑战,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是对整个资本主义社会秩序的奋勇冲击。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她的行动成为妇女解放的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“独立宣言”，对广大妇女争取自由平等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格独立起到了巨大的鼓舞作用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。②易卜生所处的时代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,社会对待女性和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男性是不平等的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，女性在家庭中和社会上处于无权地位,娜拉的出走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开了资产阶级家庭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“温情脉脉”的虚伪面纱,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把资产阶级中的夫妻关系、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家庭伦理道德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、妇女地位等现状明明白白地展现在大众面前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,引发了人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们对社会问题的深切关注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a9e02edd?pid=5f61def5d&amp;color=0,173,163&amp;vtp=1&amp;bt=1&amp;bbb=1"/>
          <p:cNvSpPr/>
          <p:nvPr/>
        </p:nvSpPr>
        <p:spPr>
          <a:xfrm>
            <a:off x="612648" y="466344"/>
            <a:ext cx="10963656" cy="6675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撰写推文</a:t>
            </a:r>
            <a:endParaRPr lang="en-US" altLang="zh-CN" sz="3000" dirty="0"/>
          </a:p>
        </p:txBody>
      </p:sp>
      <p:sp>
        <p:nvSpPr>
          <p:cNvPr id="3" name="QB_5_BD.62_1#497abd8b9?sp=1&amp;pid=4a9e02edd&amp;color=0,0,0&amp;vtp=1&amp;bbb=1&amp;hb=1&amp;hltap=1"/>
          <p:cNvSpPr/>
          <p:nvPr/>
        </p:nvSpPr>
        <p:spPr>
          <a:xfrm>
            <a:off x="612648" y="1111712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学习了这篇课文，我们对《玩偶之家》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以及娜拉都有了深入的了解，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《玩偶之家》撰写一则推文。要求：中心明确，语言简明、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连贯，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不超过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63_1#497abd8b9?sp=1&amp;pid=4a9e02edd&amp;color=0,0,0&amp;vtp=1&amp;bbb=1&amp;hb=1&amp;hla=1"/>
          <p:cNvSpPr/>
          <p:nvPr/>
        </p:nvSpPr>
        <p:spPr>
          <a:xfrm>
            <a:off x="612648" y="2968008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示例）《玩偶之家》深刻揭示了女性觉醒的力量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。娜拉的勇敢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，是对自由与尊严的坚决捍卫。这部经典之作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，让我们见证了个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性解放的重要性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，也引发了对社会角色与性别平等的深刻思考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。必看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，不容错过！（中心明确2分，语言简明、连贯2分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，符合字数要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d72661a?pid=5f61def5d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5_BD.62_1#23beba9fc?sp=1&amp;pid=f6d72661a&amp;color=0,0,0&amp;vtp=1&amp;bbb=1&amp;hb=1&amp;hltap=1"/>
          <p:cNvSpPr/>
          <p:nvPr/>
        </p:nvSpPr>
        <p:spPr>
          <a:xfrm>
            <a:off x="612648" y="95402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“娜拉出走”是戏剧史上经典的一幕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，很多人都曾设想过她出走后的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。鲁迅认为，娜拉走后有三条路，要么堕落，要么回来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，要么饿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。试根据人物的性格特点，联系当时的社会环境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，说说你的观点和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63_1#23beba9fc?sp=1&amp;pid=f6d72661a&amp;color=0,0,0&amp;vtp=1&amp;bbb=1&amp;hb=1&amp;hla=1"/>
          <p:cNvSpPr/>
          <p:nvPr/>
        </p:nvSpPr>
        <p:spPr>
          <a:xfrm>
            <a:off x="612648" y="3262630"/>
            <a:ext cx="10963656" cy="292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示例1）我同意鲁迅先生的看法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。因为娜拉一直依附着父亲和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丈夫生活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，衣食无忧，没有基本的生存技能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，在当时物质至上的社会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，她很难独自生存下去。而且，她的孩子还在家中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。人格独立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只有配合独立自主的经济地位才会变得有价值和意义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。所以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，如果娜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拉没有获得独立的经济地位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，她是不可能真正获得解放的。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7b48c437?lid=b7b48c437&amp;cid=b7b48c43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b7b48c437?lid=b7b48c437&amp;cid=b7b48c437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b7b48c437?lid=5f61def5d&amp;cid=5f61def5d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b7b48c437?lid=5f61def5d&amp;cid=5f61def5d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b7b48c437?lid=ab311c5fc&amp;cid=ab311c5fc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b7b48c437?lid=ab311c5fc&amp;cid=ab311c5fc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23beba9fc?sp=1&amp;pid=f6d72661a&amp;color=0,0,0&amp;vtp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62_1#23beba9fc?sp=1&amp;pid=f6d72661a&amp;color=0,0,0&amp;vtp=1&amp;bbb=1&amp;hb=1&amp;hla=1"/>
          <p:cNvSpPr/>
          <p:nvPr/>
        </p:nvSpPr>
        <p:spPr>
          <a:xfrm>
            <a:off x="612648" y="4426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示例2）我不同意鲁迅先生的看法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。娜拉已经清醒地认识到她在家中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“玩偶”地位，并且觉醒后的她也提到“现在我要去学习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。我一定要弄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，究竟是社会正确，还是我正确”。她将会去认识社会，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认识自己，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找到适合自己的方向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，学会生存的技能。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并且娜拉有着刚烈的性格，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有敢于质疑的勇气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，有对美好生活的追求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，这决定了她不会向困难屈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，她有勇气战胜出走后的一些困难，努力实现自己的追求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；她聪明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而有头脑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，有办法解决出走后面临的生存、工作等问题。因此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，娜拉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不会再回到海尔茂身边做一个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“玩偶”，更不可能堕落甚至饿死。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表明观点2分，说明理由4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b311c5fc.fixed?pid=65718428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ab311c5f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c1c6e7b8d?pid=ab311c5fc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有人说，同是反映社会悲剧的剧本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，关汉卿笔下的窦娥比娜拉更具有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反抗性和斗争性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，对旧制度给予人们的压迫更具有破坏性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，谈谈你对这个说法的理解。（4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3_1#c1c6e7b8d?pid=ab311c5fc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示例1）我同意这种说法。娜拉具有随遇而安的思想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，满足于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相夫教子的生活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，只为丈夫和孩子而活。她的反抗经历了“幸福、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忧虑、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幻想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、痛苦”的过程，她从一个“泥娃娃”式的玩偶逐渐成为反抗者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窦娥对神权的大胆谴责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,实质上是对封建统治的强烈否定和控诉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似岩浆迸射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、如山洪决堤般的愤激之语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,反映了她强烈的觉醒意识和反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3_1#c1c6e7b8d?pid=ab311c5fc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2_1#c1c6e7b8d?pid=ab311c5fc&amp;color=0,0,0&amp;vtp=1&amp;bt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,也折射出当时广大人民的反抗精神。因此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，窦娥对旧制度的破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坏更大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示例2）我不同意这种说法。窦娥受神权等思想的影响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,在最开始也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相信青天大老爷能主持正义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。而后来在残酷的现实面前,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她才觉醒了。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而娜拉为追求人格的独立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，不甘做丈夫的玩偶，毅然出走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。她的出走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是对资产阶级虚伪的道德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、法律、家庭、婚姻制度的挑战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，是对整个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资本主义社会秩序的奋勇冲击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。因此，娜拉对旧制度的破坏更大。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53b6324b?pid=ab311c5fc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bfd2811f2?pid=b53b6324b&amp;color=0,173,163&amp;vtp=1&amp;bbb=1"/>
          <p:cNvSpPr/>
          <p:nvPr/>
        </p:nvSpPr>
        <p:spPr>
          <a:xfrm>
            <a:off x="612648" y="95402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3c84bfed6?pid=bfd2811f2&amp;color=0,0,0&amp;vtp=1&amp;bbb=1&amp;hb=1"/>
          <p:cNvSpPr/>
          <p:nvPr/>
        </p:nvSpPr>
        <p:spPr>
          <a:xfrm>
            <a:off x="612648" y="1529413"/>
            <a:ext cx="10963656" cy="4686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女性解放运动的火炬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易卜生笔下的娜拉就像个玩偶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是父亲的“玩偶”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是丈夫的“玩偶”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所以她打开门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其实不用鲁迅先生说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我们也知道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娜拉确实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逃离了那个束缚她的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黑暗家庭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她的心奔向了外面自由的世界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古至今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在家庭生活中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女性都作出了巨大的牺牲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但她们并没有因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为自己的付出而获得应有的尊重和平等的对待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这迫使她们义无反顾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地想要走出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这个以爱为名的牢笼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去活出自我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去实现自我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去获得物质和精神上的彻底独立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因为只有这样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才能不辜负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生命的意义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ebc87985?pid=bfd2811f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7_BD#04b442d3e?pid=9ebc87985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独立人格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觉醒意识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生命的意义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4f86843e?pid=bfd2811f2&amp;color=0,0,0&amp;vtp=1&amp;bt=1&amp;bbb=1"/>
          <p:cNvSpPr/>
          <p:nvPr/>
        </p:nvSpPr>
        <p:spPr>
          <a:xfrm>
            <a:off x="612648" y="466345"/>
            <a:ext cx="10963656" cy="6035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7_BD#7cd900e97?pid=a4f86843e&amp;color=0,0,0&amp;vtp=1&amp;bbb=1&amp;hb=1"/>
          <p:cNvSpPr/>
          <p:nvPr/>
        </p:nvSpPr>
        <p:spPr>
          <a:xfrm>
            <a:off x="612648" y="1079328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娜拉摔门而去时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震落了玩偶之家的金粉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她终于看清八年来精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心扮演的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完美妻子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不过是丈夫书桌上的装饰品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当债务危机撕破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温情面纱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那些以爱为名的操控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以保护为名的束缚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都显露出了真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实重量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这个十九世纪的觉醒故事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正在新时代续写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女学生拒绝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科更适合女孩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的规训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在实验室追逐航天梦想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职场妈妈不再被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衡家庭事业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的枷锁禁锢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坦然争取晋升机会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每个打破偏见的瞬间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都是当代娜拉们的精神出走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独立人格从不是与世决裂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而是像娜拉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那样认清自我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当女性能够自由选择人生剧本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而非扮演被设定的角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那扇门关闭的声音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终将化作叩响世界大门的回响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1e599557?pid=b53b6324b&amp;color=0,173,163&amp;vtp=1&amp;bt=1&amp;bbb=1"/>
          <p:cNvSpPr/>
          <p:nvPr/>
        </p:nvSpPr>
        <p:spPr>
          <a:xfrm>
            <a:off x="612648" y="466344"/>
            <a:ext cx="10963656" cy="66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#2260031e5?sp=1&amp;pid=11e599557&amp;color=0,0,0&amp;vtp=1&amp;bbb=1&amp;hb=1"/>
          <p:cNvSpPr/>
          <p:nvPr/>
        </p:nvSpPr>
        <p:spPr>
          <a:xfrm>
            <a:off x="612648" y="1108789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娜拉走后怎样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迅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Ein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Puppenheim，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中国译作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傀儡家庭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Puppe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不单是牵线的傀儡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孩子抱着玩的人形也是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引申开去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别人怎么指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他便怎么做的人也是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娜拉当初是满足地生活在所谓幸福的家庭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但是她竟觉悟了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自己是丈夫的傀儡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孩子们又是她的傀儡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她于是走了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只听得关门声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接着就是闭幕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这想来大家都知道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必细说了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娜拉要怎样才不走呢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或者说易卜生自己有解答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vom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Meer，《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海的女人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中国有人译作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海上夫人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这女人是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已经结婚的了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然而先前有一个爱人在海的彼岸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一日突然寻来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她一同去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她便告知她的丈夫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要和那外来人会面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她的丈夫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现在放你完全自由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走与不走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你能够自己选择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并且还要自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己负责任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于是什么事全都改变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她就不走了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娜拉倘也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得到这样的自由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或者也便可以安住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但娜拉毕竟是走了的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走了以后怎样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易卜生并无解答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即使不死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他也不负解答的责任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因为易卜生是在做诗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不是为社会提出问题来而且代为解答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就如黄莺一样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因为他自己要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所以他歌唱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不是要唱给人们听得有趣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易卜生是很不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通世故的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相传在许多妇女们一同招待他的筵宴上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代表者起来致谢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他作了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傀儡家庭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将女性的自觉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解放这些事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给人心以新的启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他却答道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我写那篇却并不是这意思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我不过是做诗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7b48c437.fixed?pid=657184280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b7b48c43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娜拉走后怎样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别人可是也发表过意见的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一个英国人曾作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一篇戏剧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说一个新式的女子走出家庭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再也没有路走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终于堕落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进了妓院了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还有一个中国人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我称他什么呢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上海的文学家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说他所见的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是和现译本不同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娜拉终于回来了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样的本子可惜没有第二人看见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除非是易卜生自己寄给他的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但从事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理上推想起来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娜拉或者也实在只有两条路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不是堕落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就是回来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因为如果是一匹小鸟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则笼子里固然不自由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而一出笼门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外面便又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以及别的什么东西之类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倘使已经关得麻痹了翅子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忘却了飞翔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也诚然是无路可以走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就是饿死了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但饿死已经离开了生活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更无所谓问题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不是什么路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人生最苦痛的是梦醒了无路可以走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做梦的人是幸福的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看出可走的路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最要紧的是不要去惊醒他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唐朝的诗人李贺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不是困顿了一世的么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而他临死的时候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却对他的母亲说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天造成了白玉楼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叫我做文章落成去了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这岂非明明是一个诳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然而一个小的和一个老的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一个死的和一个活的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死的高兴地死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活的放心地活着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说诳和做梦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在这些时候便见得伟大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假使寻不出路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我们所要的倒是梦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万不可做将来的梦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阿尔志跋绥夫曾经借了他所做的小说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质问过梦想将来的黄金世界的理想家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因为要造那世界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先唤起许多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人们来受苦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你们将黄金世界预约给他们的子孙了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可是有什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么给他们自己呢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有是有的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就是将来的希望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但代价也太大了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了这希望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要使人练敏了感觉来更深切地感到自己的苦痛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叫起灵魂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来目睹他自己的腐烂的尸骸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惟有说诳和做梦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这些时候便见得伟大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假使寻不出路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我们所要的就是梦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但不要将来的梦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要目前的梦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然而娜拉既然醒了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是很不容易回到梦境的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因此只得走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有时却也免不掉堕落或回来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就得问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她除了觉醒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的心以外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还带了什么去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倘只有一条像诸君一样的紫红的绒绳的围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那可是无论宽到二尺或三尺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也完全是不中用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她还须更富有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提包里有准备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直白地说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就是要有钱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梦是好的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钱是要紧的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钱这个字很难听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或者要被高尚的君子们所非笑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但我总觉得人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们的议论是不但昨天和今天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即使饭前和饭后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也往往有些差别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承认饭需钱买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而以说钱为卑鄙者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倘能按一按他的胃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那里面怕总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还有鱼肉没有消化完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须得饿他一天之后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再来听他发议论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所以为娜拉计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高雅的说罢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就是经济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是最要紧的了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自由固不是钱所能买到的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但能够为钱而卖掉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人类有一个大缺点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就是常常要饥饿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为补救这缺点起见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为准备不做傀儡起见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在目下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的社会里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经济权就见得最要紧了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在家应该先获得男女平均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的分配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在社会应该获得男女相等的势力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可惜我不知道这权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柄如何取得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单知道仍然要战斗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或者也许比要求参政权更要用剧烈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一个娜拉的出走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或者也许不至于感到困难的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因为这人物很特别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举动也新鲜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能得到若干人们的同情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帮助着生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生活在人们的同情之下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已经是不自由了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然而倘有一百个娜拉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便连同情也减少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有一千一万个出走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就得到厌恶了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断不如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自己握着经济权之为可靠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sp=1&amp;pid=11e599557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可惜中国太难改变了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即使搬动一张桌子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改装一个火炉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也要血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而且即使有了血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也未必一定能搬动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能改装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不是很大的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鞭子打在背上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中国自己是不肯动弹的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我想这鞭子总要来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好坏是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别一问题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然而总要打到的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但是从那里来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怎么地来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我也是不能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确切地知道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我这讲演也就此完结了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260031e5?pid=11e59955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本文是鲁迅先生于一九二三年十二月二十六日在北京女子高等师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范学校文艺会讲上的一篇演讲稿。作者在这篇文章中敏锐地捕捉到了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娜拉走后怎样”这个重大的社会问题，并揭示出娜拉的命运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：不是堕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，就是回来，要么饿死。鲁迅先生认为，如果口袋里没有钱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经济大权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，妇女出走以后是不会有好结局的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。只有妇女真正掌握了经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济权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，参与了社会生活，不把自己局限在小家庭里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，不把婚姻当成女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人唯一的依靠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，才有可能真正获得“解放”和“自由”。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b83376d3?pid=b53b6324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62_1#89b54ae2e?pid=cb83376d3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读完《玩偶之家》（节选），针对“娜拉出走”，有人提问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：“若发生在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，娜拉一定会出走吗？”对此你怎么看？请写一段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200个字左右的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。要求：紧扣主题，结构合理、条理清晰，语言通顺、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用词准确。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3_1#89b54ae2e?pid=cb83376d3&amp;color=0,0,0&amp;vtp=1&amp;bbb=1&amp;hb=1&amp;hla=1"/>
          <p:cNvSpPr/>
          <p:nvPr/>
        </p:nvSpPr>
        <p:spPr>
          <a:xfrm>
            <a:off x="612648" y="367799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示例）我认为在今天，她或许会更早地觉醒，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不再依附丈夫。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娜拉的故事激励女性追求自我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，挑战传统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，她的觉醒是时代进步的标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，提醒女性为平等、自由发声。无论时代如何变化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，娜拉都是勇敢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89b54ae2e?pid=cb83376d3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89b54ae2e?pid=cb83376d3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追求梦想的象征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。娜拉的精神永远不过时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，是我们永远的榜样和力量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源泉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。她像灯塔，照亮女性前行的路，鼓励我们不断突破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。在当今社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，每个女性都能从娜拉身上汲取勇气，勇敢活出自我。（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紧扣主题3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，结构合理、条理清晰3分，语言通顺、用词准确3分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，符合字数要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bfb40d8?pid=b7b48c43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d5ddf839b?htil=1&amp;pid=25bfb40d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60989" y="1211030"/>
            <a:ext cx="209397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d5ddf839b?htil=1&amp;pid=25bfb40d8&amp;color=0,0,0&amp;vtp=1&amp;bbb=1&amp;hb=1"/>
          <p:cNvSpPr/>
          <p:nvPr/>
        </p:nvSpPr>
        <p:spPr>
          <a:xfrm>
            <a:off x="612648" y="1174454"/>
            <a:ext cx="8741664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易卜生（1828—1906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），出生于挪威南部希恩镇的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商人之家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。后因父亲破产，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举家迁往郊区农庄生活。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1843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年，易卜生开始自谋生路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，阅读与写作成为他工作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之余的主要活动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。易卜生受当时热情的社会政治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、日益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高涨的民族意识以及挪威文学上的民族浪漫主义传统的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，于1850年完成了第一个剧本《凯蒂琳》。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5ddf839b?htil=2&amp;pid=25bfb40d8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1864年，易卜生离开祖国，开始了长达27年的旅居生活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。在此期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，他创作了《布兰德》和《培尔·金特》，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奠定了其在文坛上的地位。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，他不仅推出现实主义社会问题剧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，而且积极探索象征主义新艺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。1879年，《玩偶之家》给易卜生带来了世界性声誉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，使他成为欧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洲批判现实主义文学的杰出代表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。1891年，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易卜生举家返回挪威首都，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继续进行戏剧创作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。1906年，易卜生逝世。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5ddf839b?htil=3&amp;pid=25bfb40d8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易卜生的剧作以鲜明的主题、生动的情节、严谨的结构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、优美的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语言和独特的艺术风格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,对世界近现代戏剧的发展产生了广泛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、深刻的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。《觊觎王位的人》《厄斯特洛的英格夫人》等早期剧作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,大多以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历史题材表现爱国主义思想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,浪漫色彩浓郁。《社会支柱》《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玩偶之家》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群鬼》《人民公敌》等中期剧作反映社会现实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，其尖锐性和深刻性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都达到了批判现实主义戏剧的高峰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。《野鸭》《罗斯莫庄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》《海上夫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》等晚期剧作转向心理描写和精神分析,象征主义色彩浓厚。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19292</Words>
  <Application>WPS 演示</Application>
  <PresentationFormat>宽屏</PresentationFormat>
  <Paragraphs>807</Paragraphs>
  <Slides>69</Slides>
  <Notes>52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69</vt:i4>
      </vt:variant>
    </vt:vector>
  </HeadingPairs>
  <TitlesOfParts>
    <vt:vector size="8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2025-04-01T06:11:00Z</dcterms:created>
  <dcterms:modified xsi:type="dcterms:W3CDTF">2025-09-02T09:22:50Z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E53E30FA4484468BAB43D9D74CF82AA3_12</vt:lpwstr>
  </property>
  <property fmtid="{D5CDD505-2E9C-101B-9397-08002B2CF9AE}" pid="3" name="KSOProductBuildVer">
    <vt:lpwstr>2052-12.1.0.22529</vt:lpwstr>
  </property>
</Properties>
</file>